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8"/>
  </p:notesMasterIdLst>
  <p:sldIdLst>
    <p:sldId id="340" r:id="rId2"/>
    <p:sldId id="256" r:id="rId3"/>
    <p:sldId id="257" r:id="rId4"/>
    <p:sldId id="260" r:id="rId5"/>
    <p:sldId id="264" r:id="rId6"/>
    <p:sldId id="265" r:id="rId7"/>
    <p:sldId id="266" r:id="rId8"/>
    <p:sldId id="268" r:id="rId9"/>
    <p:sldId id="269" r:id="rId10"/>
    <p:sldId id="262" r:id="rId11"/>
    <p:sldId id="263" r:id="rId12"/>
    <p:sldId id="338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49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20">
          <p15:clr>
            <a:srgbClr val="000000"/>
          </p15:clr>
        </p15:guide>
        <p15:guide id="2" pos="43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72" y="-192"/>
      </p:cViewPr>
      <p:guideLst>
        <p:guide orient="horz" pos="720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258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1" name="Google Shape;1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" name="Google Shape;1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7" name="Google Shape;1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5" name="Google Shape;1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" name="Google Shape;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6" name="Google Shape;2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6" name="Google Shape;2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6" name="Google Shape;2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2" name="Google Shape;2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" name="Google Shape;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5334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33400" y="871537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C4600"/>
              </a:buClr>
              <a:buSzPts val="1800"/>
              <a:buChar char="▪"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7/27/2022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7/27/2022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7/27/2022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06" y="1655379"/>
            <a:ext cx="8607243" cy="1324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20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Rayat Shikshan </a:t>
            </a:r>
            <a:r>
              <a:rPr lang="en-IN" sz="20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Sanstha’s</a:t>
            </a:r>
            <a:r>
              <a:rPr lang="en-IN" sz="20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Arts, Science &amp; Commerce College, Mokhada</a:t>
            </a:r>
            <a:br>
              <a:rPr lang="en-IN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Dist. : </a:t>
            </a:r>
            <a:r>
              <a:rPr lang="en-IN" sz="2800" b="1" dirty="0" err="1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Palghar</a:t>
            </a:r>
            <a:endParaRPr lang="en-IN" sz="3200" b="1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776864" cy="12942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T.Y.B.Sc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Semester : V</a:t>
            </a:r>
          </a:p>
          <a:p>
            <a:pPr algn="l"/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:- Mr.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Prashant K.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Lenovo\Documents\My Received Files\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937"/>
            <a:ext cx="936104" cy="84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rayat.org/images/r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40352" y="152400"/>
            <a:ext cx="112541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/>
        </p:nvSpPr>
        <p:spPr>
          <a:xfrm>
            <a:off x="893916" y="750120"/>
            <a:ext cx="7315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4000"/>
              <a:buFont typeface="Arial"/>
              <a:buNone/>
            </a:pPr>
            <a:r>
              <a:rPr lang="en-US" sz="4000" b="1" i="0" u="sng" dirty="0" smtClean="0">
                <a:solidFill>
                  <a:srgbClr val="E45C00"/>
                </a:solidFill>
                <a:sym typeface="Arial"/>
              </a:rPr>
              <a:t>Double </a:t>
            </a:r>
            <a:r>
              <a:rPr lang="en-US" sz="4000" b="1" i="0" u="sng" dirty="0">
                <a:solidFill>
                  <a:srgbClr val="E45C00"/>
                </a:solidFill>
                <a:sym typeface="Arial"/>
              </a:rPr>
              <a:t>Integrals </a:t>
            </a:r>
            <a:br>
              <a:rPr lang="en-US" sz="4000" b="1" i="0" u="sng" dirty="0">
                <a:solidFill>
                  <a:srgbClr val="E45C00"/>
                </a:solidFill>
                <a:sym typeface="Arial"/>
              </a:rPr>
            </a:br>
            <a:r>
              <a:rPr lang="en-US" sz="4000" b="1" i="0" u="sng" dirty="0">
                <a:solidFill>
                  <a:srgbClr val="E45C00"/>
                </a:solidFill>
                <a:sym typeface="Arial"/>
              </a:rPr>
              <a:t>over Rectangles</a:t>
            </a:r>
            <a:endParaRPr u="sng" dirty="0"/>
          </a:p>
        </p:txBody>
      </p:sp>
      <p:sp>
        <p:nvSpPr>
          <p:cNvPr id="77" name="Google Shape;77;p12"/>
          <p:cNvSpPr txBox="1"/>
          <p:nvPr/>
        </p:nvSpPr>
        <p:spPr>
          <a:xfrm>
            <a:off x="497016" y="2837793"/>
            <a:ext cx="8109000" cy="236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this section, we will learn about:</a:t>
            </a:r>
            <a:endParaRPr sz="1600"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Double integrals and using them </a:t>
            </a:r>
            <a:endParaRPr sz="1600"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8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to find </a:t>
            </a:r>
            <a:r>
              <a:rPr lang="en-US" sz="2800" b="0" i="0" u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volumes.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81755" y="1255720"/>
            <a:ext cx="8610600" cy="421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As we attempt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to solve the area 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problem, it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led to the definition of a definite 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integral</a:t>
            </a:r>
            <a:r>
              <a:rPr lang="en-US" sz="28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 Likewise, 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now 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seek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to find the volume of a solid.</a:t>
            </a:r>
            <a:endParaRPr sz="2000" dirty="0"/>
          </a:p>
          <a:p>
            <a:pPr marL="60325" marR="0" lvl="0" indent="-4762" algn="just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sz="1600" b="0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marR="0" lvl="0" indent="-4762" algn="just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the process, we arrive at the definition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of a double integral. 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150757"/>
            <a:ext cx="8071945" cy="795173"/>
          </a:xfrm>
        </p:spPr>
        <p:txBody>
          <a:bodyPr/>
          <a:lstStyle/>
          <a:p>
            <a:pPr lvl="0" algn="ctr"/>
            <a:r>
              <a:rPr lang="en-US" sz="3200" b="1" u="sng" dirty="0">
                <a:solidFill>
                  <a:srgbClr val="E45C00"/>
                </a:solidFill>
                <a:sym typeface="Arial"/>
              </a:rPr>
              <a:t>Double Integrals </a:t>
            </a:r>
            <a:r>
              <a:rPr lang="en-US" sz="3200" b="1" u="sng" dirty="0" smtClean="0">
                <a:solidFill>
                  <a:srgbClr val="E45C00"/>
                </a:solidFill>
                <a:sym typeface="Arial"/>
              </a:rPr>
              <a:t>over Rectangles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40521"/>
            <a:ext cx="7932683" cy="2158568"/>
          </a:xfrm>
        </p:spPr>
        <p:txBody>
          <a:bodyPr/>
          <a:lstStyle/>
          <a:p>
            <a:pPr algn="ctr"/>
            <a:r>
              <a:rPr lang="en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</a:p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Let R = {(x, y) </a:t>
            </a:r>
            <a:r>
              <a:rPr lang="en-IN" dirty="0" smtClean="0">
                <a:latin typeface="Cambria Math"/>
                <a:ea typeface="Cambria Math"/>
                <a:cs typeface="Arial" panose="020B0604020202020204" pitchFamily="34" charset="0"/>
              </a:rPr>
              <a:t>∈ℝ</a:t>
            </a:r>
            <a:r>
              <a:rPr lang="en-IN" b="1" baseline="30000" dirty="0" smtClean="0">
                <a:latin typeface="Cambria Math"/>
                <a:ea typeface="Cambria Math"/>
                <a:cs typeface="Arial" panose="020B0604020202020204" pitchFamily="34" charset="0"/>
              </a:rPr>
              <a:t>2</a:t>
            </a:r>
            <a:r>
              <a:rPr lang="en-IN" dirty="0" smtClean="0">
                <a:latin typeface="Cambria Math"/>
                <a:ea typeface="Cambria Math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/ a ≤ x ≤ b, c </a:t>
            </a:r>
            <a:r>
              <a:rPr lang="en-IN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≤ </a:t>
            </a:r>
            <a:r>
              <a:rPr lang="en-IN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y </a:t>
            </a:r>
            <a:r>
              <a:rPr lang="en-IN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≤ </a:t>
            </a:r>
            <a:r>
              <a:rPr lang="en-IN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d} = [a, b] x [c, d]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x = a and x = b , y = c and y = d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06717" y="3405352"/>
            <a:ext cx="0" cy="3153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7917" y="5644055"/>
            <a:ext cx="6574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83724" y="3630823"/>
            <a:ext cx="0" cy="27179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59366" y="3630823"/>
            <a:ext cx="36778" cy="27179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18897" y="5037083"/>
            <a:ext cx="5549462" cy="21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18897" y="3965027"/>
            <a:ext cx="5549462" cy="108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60330" y="3678612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y = d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60330" y="4693655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y = c</a:t>
            </a:r>
            <a:endParaRPr lang="en-I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76751" y="5636521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x = a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96144" y="5670680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x = b</a:t>
            </a:r>
            <a:endParaRPr lang="en-IN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05298" y="5674777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 smtClean="0">
                <a:latin typeface="Arial Black" panose="020B0A04020102020204" pitchFamily="34" charset="0"/>
              </a:rPr>
              <a:t>X</a:t>
            </a:r>
            <a:endParaRPr lang="en-IN" sz="1800" b="1" dirty="0"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59876" y="3309451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latin typeface="Arial Black" panose="020B0A040201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7779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326" y="145311"/>
            <a:ext cx="8732783" cy="5851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Partition of a </a:t>
            </a:r>
            <a:r>
              <a:rPr lang="en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Rectangle: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Let P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= {a = 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……,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= b} be a partition of [a, b]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P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= {c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……,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d} be a partition of [c, d].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Let P =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= { (x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 / 1 ≤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≤ n and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 ≤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 }, then P is called a </a:t>
            </a:r>
            <a:r>
              <a:rPr lang="en-IN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of the rectangle 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This Partition divides the rectangle R into ‘</a:t>
            </a:r>
            <a:r>
              <a:rPr lang="en-I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subrectangles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= [x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] x [y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= { (x, y) / 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,≤ x ≤ 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, y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≤ y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} where 1≤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≤ n,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1≤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7917" y="5644055"/>
            <a:ext cx="6574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83724" y="3630823"/>
            <a:ext cx="0" cy="27179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59366" y="3630823"/>
            <a:ext cx="36778" cy="27179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18897" y="5037083"/>
            <a:ext cx="5549462" cy="21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18897" y="3965027"/>
            <a:ext cx="5549462" cy="108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0330" y="3678612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y = d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60330" y="4693655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y = c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76751" y="5636521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x = a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96144" y="5670680"/>
            <a:ext cx="78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x = b</a:t>
            </a:r>
            <a:endParaRPr lang="en-IN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15256" y="4162097"/>
            <a:ext cx="2175642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99490" y="4335516"/>
            <a:ext cx="2175642" cy="3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99490" y="4535213"/>
            <a:ext cx="2175642" cy="3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99490" y="4710911"/>
            <a:ext cx="2175642" cy="3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09996" y="4235667"/>
            <a:ext cx="2175642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36268" y="4451131"/>
            <a:ext cx="2175642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09996" y="4640315"/>
            <a:ext cx="2175642" cy="3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94230" y="4831779"/>
            <a:ext cx="2175642" cy="3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09996" y="4062083"/>
            <a:ext cx="2175642" cy="1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88970" y="4920798"/>
            <a:ext cx="2175642" cy="3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65027" y="3954607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7427" y="3965113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69827" y="3975619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2227" y="3970359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4627" y="3965099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27027" y="3975605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79427" y="3986111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31827" y="3965085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84227" y="3975591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36627" y="3970331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9027" y="3965071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41427" y="3975577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3827" y="3954551"/>
            <a:ext cx="0" cy="109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05298" y="5674777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 smtClean="0">
                <a:latin typeface="Arial Black" panose="020B0A04020102020204" pitchFamily="34" charset="0"/>
              </a:rPr>
              <a:t>X</a:t>
            </a:r>
            <a:endParaRPr lang="en-IN" sz="1800" b="1" dirty="0"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876" y="3309451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latin typeface="Arial Black" panose="020B0A04020102020204" pitchFamily="34" charset="0"/>
              </a:rPr>
              <a:t>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506717" y="3405352"/>
            <a:ext cx="0" cy="3153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ket 38"/>
          <p:cNvSpPr/>
          <p:nvPr/>
        </p:nvSpPr>
        <p:spPr>
          <a:xfrm>
            <a:off x="3773205" y="5407574"/>
            <a:ext cx="148462" cy="46429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ight Bracket 39"/>
          <p:cNvSpPr/>
          <p:nvPr/>
        </p:nvSpPr>
        <p:spPr>
          <a:xfrm>
            <a:off x="5825359" y="5407574"/>
            <a:ext cx="165539" cy="451869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Double Bracket 40"/>
          <p:cNvSpPr/>
          <p:nvPr/>
        </p:nvSpPr>
        <p:spPr>
          <a:xfrm rot="16200000">
            <a:off x="1957756" y="4255813"/>
            <a:ext cx="1120258" cy="52683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41"/>
          <p:cNvSpPr txBox="1"/>
          <p:nvPr/>
        </p:nvSpPr>
        <p:spPr>
          <a:xfrm>
            <a:off x="3500596" y="4981010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I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IN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779124" y="4991516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78822" y="5002022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N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935721" y="5005551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I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IN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90747" y="4782991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38189" y="4667369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N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69721" y="3689877"/>
            <a:ext cx="40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N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25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6" grpId="0"/>
      <p:bldP spid="37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882" y="40397"/>
            <a:ext cx="7252139" cy="585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latin typeface="Arial Black" panose="020B0A04020102020204" pitchFamily="34" charset="0"/>
              </a:rPr>
              <a:t>Upper and Lower Riemann Sum</a:t>
            </a:r>
            <a:endParaRPr lang="en-IN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4952" y="599093"/>
                <a:ext cx="8939048" cy="591206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IN" sz="2800" b="1" dirty="0" smtClean="0"/>
                  <a:t>Definition :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 smtClean="0"/>
                  <a:t>Let f : [a, b]x[c, d]→</a:t>
                </a:r>
                <a:r>
                  <a:rPr lang="en-IN" sz="2200" dirty="0" smtClean="0">
                    <a:latin typeface="Cambria Math"/>
                    <a:ea typeface="Cambria Math"/>
                  </a:rPr>
                  <a:t>ℝ be a bounded function of two variables x and y defined over the rectangle </a:t>
                </a:r>
                <a:r>
                  <a:rPr lang="en-IN" sz="2200" dirty="0"/>
                  <a:t>[a, b]x[c, d</a:t>
                </a:r>
                <a:r>
                  <a:rPr lang="en-IN" sz="2200" dirty="0" smtClean="0"/>
                  <a:t>].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P = P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IN" sz="2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{a = 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……, 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sz="22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b} 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{c = y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sz="22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N" sz="2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200" b="1" baseline="-25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……, 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2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d}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dividing [a, b] x [c, d] into 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nt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subrectangles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IN" sz="22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[x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] x [y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2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IN" sz="2200" dirty="0"/>
                  <a:t> </a:t>
                </a:r>
                <a:r>
                  <a:rPr lang="en-IN" sz="2200" dirty="0" smtClean="0"/>
                  <a:t>for 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1, 2, …., n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j = 1, 2, …., t 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	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sz="22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2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IN" sz="22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sz="22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2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2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IN" sz="22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IN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 smtClean="0"/>
                  <a:t>	for 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1, 2, …., n, and j = 1, 2, ….,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∆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IN" sz="22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= Area of Rectangle 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IN" sz="22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(x</a:t>
                </a:r>
                <a:r>
                  <a:rPr lang="en-IN" sz="2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x</a:t>
                </a:r>
                <a:r>
                  <a:rPr lang="en-IN" sz="2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IN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2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y</a:t>
                </a:r>
                <a:r>
                  <a:rPr lang="en-IN" sz="2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	L(P, f)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 sz="2200" b="0" i="0" smtClean="0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 sz="2200" b="0" i="0" smtClean="0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 b="0" i="0" smtClean="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IN" sz="22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 sz="22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 sz="22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 sz="22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20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 b="0" i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 b="0" i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  <m:r>
                              <a:rPr lang="en-IN" sz="2200" i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IN" sz="220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 b="0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 b="0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IN" sz="22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2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2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y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U(P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f)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IN" sz="22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2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 b="0" i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  <m:r>
                              <a:rPr lang="en-IN" sz="220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IN" sz="22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IN" sz="22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2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200" b="0" i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200">
                                    <a:latin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IN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2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y</a:t>
                </a:r>
                <a:r>
                  <a:rPr lang="en-IN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Then </a:t>
                </a:r>
                <a:r>
                  <a:rPr lang="en-IN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L(P, f)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called </a:t>
                </a:r>
                <a:r>
                  <a:rPr lang="en-IN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Lower Riemann sum 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IN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U(P, f)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called </a:t>
                </a:r>
                <a:r>
                  <a:rPr lang="en-IN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Upper Riemann sum</a:t>
                </a:r>
                <a:r>
                  <a:rPr lang="en-I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function f.</a:t>
                </a:r>
                <a:endParaRPr lang="en-I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</a:pPr>
                <a:endParaRPr lang="en-I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</a:pPr>
                <a:endParaRPr lang="en-IN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4952" y="599093"/>
                <a:ext cx="8939048" cy="5912069"/>
              </a:xfrm>
              <a:blipFill rotWithShape="1">
                <a:blip r:embed="rId2"/>
                <a:stretch>
                  <a:fillRect l="-1432" t="-206" r="-8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6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7" y="0"/>
            <a:ext cx="2007476" cy="590222"/>
          </a:xfrm>
        </p:spPr>
        <p:txBody>
          <a:bodyPr/>
          <a:lstStyle/>
          <a:p>
            <a:r>
              <a:rPr lang="en-IN" b="1" dirty="0" smtClean="0"/>
              <a:t>Remark </a:t>
            </a:r>
            <a:r>
              <a:rPr lang="en-IN" dirty="0" smtClean="0"/>
              <a:t>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" y="504497"/>
                <a:ext cx="9144001" cy="6180081"/>
              </a:xfrm>
            </p:spPr>
            <p:txBody>
              <a:bodyPr/>
              <a:lstStyle/>
              <a:p>
                <a:pPr marL="173038" indent="-15875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r>
                              <a:rPr lang="en-IN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r>
                              <a:rPr lang="en-IN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)(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IN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nary>
                    <m:r>
                      <a:rPr lang="en-IN" b="0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IN" b="1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IN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nary>
                    <m:r>
                      <a:rPr lang="en-IN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[(y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y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(y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y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+....+ (</a:t>
                </a:r>
                <a:r>
                  <a:rPr lang="en-I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y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t-1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)]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nary>
                    <m:r>
                      <a:rPr lang="en-IN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nary>
                    <m:r>
                      <a:rPr lang="en-IN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(d – c)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p>
                      <m:e>
                        <m: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nary>
                    <m:r>
                      <a:rPr lang="en-IN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   =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(d –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c)[(x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(x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…… + (</a:t>
                </a:r>
                <a:r>
                  <a:rPr lang="en-I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n-1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)]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(d – c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I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– x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=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(d – c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)(b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= Area of Rectangle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[a, b] x [c, d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>
                  <a:lnSpc>
                    <a:spcPct val="100000"/>
                  </a:lnSpc>
                </a:pPr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" y="504497"/>
                <a:ext cx="9144001" cy="618008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290" y="24632"/>
            <a:ext cx="2412125" cy="585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b="1" dirty="0" smtClean="0"/>
              <a:t>Theorem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4214" y="461624"/>
                <a:ext cx="8610600" cy="6396375"/>
              </a:xfrm>
            </p:spPr>
            <p:txBody>
              <a:bodyPr/>
              <a:lstStyle/>
              <a:p>
                <a:pPr marL="173038" indent="-15875"/>
                <a:r>
                  <a:rPr lang="en-I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Statement :</a:t>
                </a:r>
              </a:p>
              <a:p>
                <a:pPr marL="173038" indent="-15875"/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R = [a, b] x [c, d] be rectangle. Let f be a  bounded function defined on R. Let P be any partition of R. Let</a:t>
                </a:r>
              </a:p>
              <a:p>
                <a:pPr marL="173038" indent="-15875"/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then</a:t>
                </a:r>
              </a:p>
              <a:p>
                <a:pPr marL="173038" indent="-15875"/>
                <a:r>
                  <a:rPr lang="en-I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m(b – a)(d – c) ≤ L(P, f) ≤ U(P, f) ≤ M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(b – a)(d – c) </a:t>
                </a:r>
                <a:endParaRPr lang="en-IN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5875"/>
                <a:r>
                  <a:rPr lang="en-I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Proof :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Let P = P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x P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P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{a = x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, ……,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b} 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{c = y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, ……,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d} dividing [a, b] x [c, d] into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nt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subrectangles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[x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] x [y</a:t>
                </a:r>
                <a:r>
                  <a:rPr lang="en-IN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IN" dirty="0"/>
                  <a:t> for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1, 2, …., n, and j = 1, 2, …., t </a:t>
                </a:r>
              </a:p>
              <a:p>
                <a:pPr marL="0" indent="0">
                  <a:lnSpc>
                    <a:spcPct val="10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Let 	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		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ij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</a:pPr>
                <a:r>
                  <a:rPr lang="en-IN" dirty="0"/>
                  <a:t>	for </a:t>
                </a:r>
                <a:r>
                  <a:rPr lang="en-I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= 1, 2, …., n, and j = 1, 2, …., t</a:t>
                </a:r>
              </a:p>
              <a:p>
                <a:pPr marL="173038" indent="-15875"/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4214" y="461624"/>
                <a:ext cx="8610600" cy="6396375"/>
              </a:xfrm>
              <a:blipFill rotWithShape="1">
                <a:blip r:embed="rId2"/>
                <a:stretch>
                  <a:fillRect l="-1062" r="-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3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35" y="150758"/>
            <a:ext cx="5334000" cy="585900"/>
          </a:xfrm>
        </p:spPr>
        <p:txBody>
          <a:bodyPr/>
          <a:lstStyle/>
          <a:p>
            <a:r>
              <a:rPr lang="en-IN" dirty="0" smtClean="0"/>
              <a:t>Proof Continued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0721" y="745413"/>
                <a:ext cx="8923279" cy="5851500"/>
              </a:xfrm>
            </p:spPr>
            <p:txBody>
              <a:bodyPr/>
              <a:lstStyle/>
              <a:p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Clearly, m ≤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≤ M</a:t>
                </a:r>
              </a:p>
              <a:p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Where, m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R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M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en-IN" sz="2000" i="0">
                                <a:latin typeface="Cambria Math"/>
                                <a:cs typeface="Arial" panose="020B0604020202020204" pitchFamily="34" charset="0"/>
                              </a:rPr>
                              <m:t>)∈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R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IN" sz="200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IN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y</a:t>
                </a:r>
                <a:r>
                  <a:rPr lang="en-I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y</a:t>
                </a:r>
                <a:r>
                  <a:rPr lang="en-I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y</a:t>
                </a:r>
                <a:r>
                  <a:rPr lang="en-I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 M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0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y</a:t>
                </a:r>
                <a:r>
                  <a:rPr lang="en-I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j-1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IN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IN" sz="1800" b="0" i="0" smtClean="0">
                            <a:latin typeface="Cambria Math"/>
                          </a:rPr>
                          <m:t>j</m:t>
                        </m:r>
                        <m:r>
                          <a:rPr lang="en-IN" sz="1800" b="0" i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1800" b="0" i="0" smtClean="0">
                            <a:latin typeface="Cambria Math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y</a:t>
                </a:r>
                <a:r>
                  <a:rPr lang="en-IN" sz="20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 M(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IN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y</a:t>
                </a:r>
                <a:r>
                  <a:rPr lang="en-IN" sz="20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m(d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M(d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endParaRPr lang="en-I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m(d – c)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IN" sz="1800" b="0" i="0" smtClean="0">
                            <a:latin typeface="Cambria Math"/>
                          </a:rPr>
                          <m:t>i</m:t>
                        </m:r>
                        <m:r>
                          <a:rPr lang="en-IN" sz="18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1800" b="0" i="0" smtClean="0"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i="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b="0" i="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IN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i="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i="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i="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I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IN" sz="2000" b="0" i="1" smtClean="0">
                            <a:latin typeface="Cambria Math"/>
                          </a:rPr>
                          <m:t>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I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000" i="1">
                            <a:latin typeface="Cambria Math"/>
                          </a:rPr>
                          <m:t>𝑗</m:t>
                        </m:r>
                        <m:r>
                          <a:rPr lang="en-IN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M(d – c)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IN" sz="1800">
                            <a:latin typeface="Cambria Math"/>
                          </a:rPr>
                          <m:t>i</m:t>
                        </m:r>
                        <m:r>
                          <a:rPr lang="en-IN" sz="18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1800">
                            <a:latin typeface="Cambria Math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000" b="1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m(d – c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N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sz="18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sz="18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L(P, f)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≤ U(P, f) ≤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M(d – c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I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IN" sz="20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x</a:t>
                </a:r>
                <a:r>
                  <a:rPr lang="en-IN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IN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m(d – c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(b 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I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L(P, f)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U(P, f) ≤ M(d – c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)(b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endParaRPr lang="en-I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IN" sz="2000" dirty="0" smtClean="0"/>
                  <a:t>Hence the proof.</a:t>
                </a:r>
                <a:endParaRPr lang="en-IN" sz="2000" dirty="0"/>
              </a:p>
              <a:p>
                <a:endParaRPr lang="en-IN" sz="2000" dirty="0"/>
              </a:p>
              <a:p>
                <a:endParaRPr lang="en-IN"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0721" y="745413"/>
                <a:ext cx="8923279" cy="5851500"/>
              </a:xfrm>
              <a:blipFill rotWithShape="1">
                <a:blip r:embed="rId2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62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27" y="0"/>
            <a:ext cx="8276897" cy="772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sz="2800" dirty="0" smtClean="0"/>
              <a:t>Double integral of a bounded function over rectangle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6125" y="770016"/>
                <a:ext cx="9017875" cy="6087983"/>
              </a:xfrm>
            </p:spPr>
            <p:txBody>
              <a:bodyPr/>
              <a:lstStyle/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/>
                  <a:t>Let f : [a, b]x[c, d]→</a:t>
                </a:r>
                <a:r>
                  <a:rPr lang="en-IN" sz="2000" dirty="0">
                    <a:latin typeface="Cambria Math"/>
                    <a:ea typeface="Cambria Math"/>
                  </a:rPr>
                  <a:t>ℝ be a bounded function </a:t>
                </a:r>
                <a:r>
                  <a:rPr lang="en-IN" sz="2000" dirty="0" smtClean="0">
                    <a:latin typeface="Cambria Math"/>
                    <a:ea typeface="Cambria Math"/>
                  </a:rPr>
                  <a:t>defined </a:t>
                </a:r>
                <a:r>
                  <a:rPr lang="en-IN" sz="2000" dirty="0">
                    <a:latin typeface="Cambria Math"/>
                    <a:ea typeface="Cambria Math"/>
                  </a:rPr>
                  <a:t>over the </a:t>
                </a:r>
                <a:r>
                  <a:rPr lang="en-IN" sz="2000" dirty="0" smtClean="0">
                    <a:latin typeface="Cambria Math"/>
                    <a:ea typeface="Cambria Math"/>
                  </a:rPr>
                  <a:t>rectangle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Cambria Math"/>
                    <a:ea typeface="Cambria Math"/>
                  </a:rPr>
                  <a:t> </a:t>
                </a:r>
                <a:r>
                  <a:rPr lang="en-IN" sz="2000" dirty="0"/>
                  <a:t>[a, b]x[c, d</a:t>
                </a:r>
                <a:r>
                  <a:rPr lang="en-IN" sz="2000" dirty="0" smtClean="0"/>
                  <a:t>]. </a:t>
                </a:r>
                <a:endParaRPr lang="en-IN" sz="2000" dirty="0"/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previous theorem, for any partition P of </a:t>
                </a:r>
                <a:r>
                  <a:rPr lang="en-IN" sz="2000" dirty="0"/>
                  <a:t>[a, b]x[c, d</a:t>
                </a:r>
                <a:r>
                  <a:rPr lang="en-IN" sz="2000" dirty="0" smtClean="0"/>
                  <a:t>], 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m(d – c)</a:t>
                </a:r>
                <a:r>
                  <a:rPr lang="en-I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(b – a) ≤ L(P, f)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U(P, f) ≤ M(d – c)(b – a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Thus, the set { L(P, f) / P is partition of </a:t>
                </a:r>
                <a:r>
                  <a:rPr lang="en-IN" sz="2000" dirty="0"/>
                  <a:t>[a, b]x[c, d</a:t>
                </a:r>
                <a:r>
                  <a:rPr lang="en-IN" sz="2000" dirty="0" smtClean="0"/>
                  <a:t>] }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bounded above and has 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supremum or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l.u.b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set {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U(P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f) / P is partition of </a:t>
                </a:r>
                <a:r>
                  <a:rPr lang="en-IN" sz="2000" dirty="0"/>
                  <a:t>[a, b]x[c, d] }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bounded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below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has </a:t>
                </a:r>
                <a:endParaRPr lang="en-IN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infimum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g.l.b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L(f) =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l.u.b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L(P, f) / P is partition of </a:t>
                </a:r>
                <a:r>
                  <a:rPr lang="en-IN" sz="2000" dirty="0"/>
                  <a:t>[a, b]x[c, d] </a:t>
                </a:r>
                <a:r>
                  <a:rPr lang="en-IN" sz="2000" dirty="0" smtClean="0"/>
                  <a:t>} and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U(f) =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g.l.b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{ U(P, f) / P is partition of </a:t>
                </a:r>
                <a:r>
                  <a:rPr lang="en-IN" sz="2000" dirty="0"/>
                  <a:t>[a, b]x[c, d] </a:t>
                </a:r>
                <a:r>
                  <a:rPr lang="en-IN" sz="2000" dirty="0" smtClean="0"/>
                  <a:t>}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Here, L(f) is called Lower Riemann integral and U(f) is called Upper Riemann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integral of f. Then f is said to be Riemann </a:t>
                </a:r>
                <a:r>
                  <a:rPr lang="en-IN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integrable</a:t>
                </a:r>
                <a:r>
                  <a:rPr lang="en-I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:r>
                  <a:rPr lang="en-IN" sz="2000" dirty="0"/>
                  <a:t>[a, b]x[c, d</a:t>
                </a:r>
                <a:r>
                  <a:rPr lang="en-IN" sz="2000" dirty="0" smtClean="0"/>
                  <a:t>] 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b="1" dirty="0" smtClean="0"/>
                  <a:t>if L(f) = U(f) </a:t>
                </a:r>
                <a:r>
                  <a:rPr lang="en-IN" sz="2000" dirty="0" smtClean="0"/>
                  <a:t>and equal to value of integral of f over </a:t>
                </a:r>
                <a:r>
                  <a:rPr lang="en-IN" sz="2000" dirty="0"/>
                  <a:t>[a, b]x[c, d</a:t>
                </a:r>
                <a:r>
                  <a:rPr lang="en-IN" sz="2000" dirty="0" smtClean="0"/>
                  <a:t>] and is </a:t>
                </a:r>
              </a:p>
              <a:p>
                <a:pPr marL="55563" indent="-55563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IN" sz="2000" dirty="0" smtClean="0"/>
                  <a:t>denoted by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IN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IN" sz="2000" b="1" dirty="0"/>
                          <m:t>[</m:t>
                        </m:r>
                        <m:r>
                          <m:rPr>
                            <m:nor/>
                          </m:rPr>
                          <a:rPr lang="en-IN" sz="2000" b="1" dirty="0"/>
                          <m:t>a</m:t>
                        </m:r>
                        <m:r>
                          <m:rPr>
                            <m:nor/>
                          </m:rPr>
                          <a:rPr lang="en-IN" sz="2000" b="1" dirty="0"/>
                          <m:t>, </m:t>
                        </m:r>
                        <m:r>
                          <m:rPr>
                            <m:nor/>
                          </m:rPr>
                          <a:rPr lang="en-IN" sz="2000" b="1" dirty="0"/>
                          <m:t>b</m:t>
                        </m:r>
                        <m:r>
                          <m:rPr>
                            <m:nor/>
                          </m:rPr>
                          <a:rPr lang="en-IN" sz="2000" b="1" dirty="0"/>
                          <m:t>]</m:t>
                        </m:r>
                        <m:r>
                          <m:rPr>
                            <m:nor/>
                          </m:rPr>
                          <a:rPr lang="en-IN" sz="2000" b="1" dirty="0"/>
                          <m:t>x</m:t>
                        </m:r>
                        <m:r>
                          <m:rPr>
                            <m:nor/>
                          </m:rPr>
                          <a:rPr lang="en-IN" sz="2000" b="1" dirty="0"/>
                          <m:t>[</m:t>
                        </m:r>
                        <m:r>
                          <m:rPr>
                            <m:nor/>
                          </m:rPr>
                          <a:rPr lang="en-IN" sz="2000" b="1" dirty="0"/>
                          <m:t>c</m:t>
                        </m:r>
                        <m:r>
                          <m:rPr>
                            <m:nor/>
                          </m:rPr>
                          <a:rPr lang="en-IN" sz="2000" b="1" dirty="0"/>
                          <m:t>, </m:t>
                        </m:r>
                        <m:r>
                          <m:rPr>
                            <m:nor/>
                          </m:rPr>
                          <a:rPr lang="en-IN" sz="2000" b="1" dirty="0"/>
                          <m:t>d</m:t>
                        </m:r>
                        <m:r>
                          <m:rPr>
                            <m:nor/>
                          </m:rPr>
                          <a:rPr lang="en-IN" sz="2000" b="1" dirty="0"/>
                          <m:t>]</m:t>
                        </m:r>
                      </m:sub>
                      <m:sup>
                        <m:r>
                          <a:rPr lang="en-IN" sz="2000" b="1" i="0" smtClean="0"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IN" sz="2000" b="1" i="0" smtClean="0"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IN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000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a:rPr lang="en-IN" sz="2000" b="1" i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IN" sz="2000" b="1" i="0" smtClean="0">
                                <a:latin typeface="Cambria Math"/>
                              </a:rPr>
                              <m:t>𝐲</m:t>
                            </m:r>
                          </m:e>
                        </m:d>
                        <m:r>
                          <a:rPr lang="en-IN" sz="2000" b="1" i="0" smtClean="0">
                            <a:latin typeface="Cambria Math"/>
                          </a:rPr>
                          <m:t>𝐝𝐀</m:t>
                        </m:r>
                      </m:e>
                    </m:nary>
                  </m:oMath>
                </a14:m>
                <a:r>
                  <a:rPr lang="en-IN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I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IN" sz="200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6125" y="770016"/>
                <a:ext cx="9017875" cy="6087983"/>
              </a:xfrm>
              <a:blipFill rotWithShape="1">
                <a:blip r:embed="rId2"/>
                <a:stretch>
                  <a:fillRect l="-744" t="-501" r="-135" b="-33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72" y="529141"/>
            <a:ext cx="7005145" cy="585900"/>
          </a:xfrm>
        </p:spPr>
        <p:txBody>
          <a:bodyPr/>
          <a:lstStyle/>
          <a:p>
            <a:r>
              <a:rPr lang="en-IN" dirty="0" smtClean="0"/>
              <a:t>Properties of double integrals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014" y="1344517"/>
            <a:ext cx="8371489" cy="4110366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: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Partition P* of a rectangle [a, b]x[c, d] is said to be a refinement of the partition P if P </a:t>
            </a: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⊆ P*.</a:t>
            </a:r>
          </a:p>
          <a:p>
            <a:pPr marL="571500" indent="-342900"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Theorem :</a:t>
            </a:r>
          </a:p>
          <a:p>
            <a:pPr marL="228600" indent="0"/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Let f 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[a, b]x[c, d]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ℝ be a bounded function. Let P and P* be two partitions of </a:t>
            </a:r>
            <a:r>
              <a:rPr lang="en-IN" dirty="0"/>
              <a:t>[a, b]x[c, d]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P </a:t>
            </a:r>
            <a:r>
              <a:rPr lang="en-IN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⊆ P</a:t>
            </a: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*, then</a:t>
            </a:r>
          </a:p>
          <a:p>
            <a:pPr marL="228600" indent="0"/>
            <a:r>
              <a:rPr lang="en-IN" dirty="0" err="1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</a:t>
            </a: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L(P*, f) ≥ L(P, f)		ii) U(P*, f) ≤ U(P, f)</a:t>
            </a:r>
          </a:p>
          <a:p>
            <a:pPr marL="228600" indent="0"/>
            <a:endParaRPr lang="en-IN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/>
        </p:nvSpPr>
        <p:spPr>
          <a:xfrm>
            <a:off x="6781800" y="2133600"/>
            <a:ext cx="1828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1476375" y="2373261"/>
            <a:ext cx="67735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BD"/>
              </a:buClr>
              <a:buSzPts val="2400"/>
              <a:buFont typeface="Arial"/>
              <a:buNone/>
            </a:pPr>
            <a:r>
              <a:rPr lang="en-US" sz="4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JULIAN" panose="02000000000000000000" pitchFamily="2" charset="0"/>
                <a:sym typeface="Arial"/>
              </a:rPr>
              <a:t>MULTIPLE INTEGRALS</a:t>
            </a:r>
            <a:endParaRPr sz="2800" dirty="0">
              <a:solidFill>
                <a:srgbClr val="002060"/>
              </a:solidFill>
              <a:latin typeface="AR JULIAN" panose="02000000000000000000" pitchFamily="2" charset="0"/>
            </a:endParaRPr>
          </a:p>
        </p:txBody>
      </p:sp>
      <p:pic>
        <p:nvPicPr>
          <p:cNvPr id="1026" name="Picture 2" descr="C:\Users\Lenovo\Pictures\handwriting-clipart-neatly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126">
            <a:off x="7101578" y="5048917"/>
            <a:ext cx="1640810" cy="14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50410" y="4804030"/>
            <a:ext cx="2601310" cy="1844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59 -0.43472 C -0.54167 -0.42269 -0.5401 -0.40208 -0.5408 -0.38889 C -0.54045 -0.38658 -0.54132 -0.3831 -0.53976 -0.38195 C -0.53854 -0.38102 -0.53906 -0.38565 -0.53872 -0.3875 C -0.53837 -0.38982 -0.53802 -0.39213 -0.53767 -0.39445 C -0.53576 -0.40463 -0.53385 -0.41505 -0.53142 -0.425 C -0.53177 -0.42732 -0.53247 -0.42963 -0.53247 -0.43195 C -0.53247 -0.43333 -0.53212 -0.42894 -0.53142 -0.42778 C -0.52934 -0.42431 -0.52483 -0.4206 -0.52205 -0.41806 C -0.51962 -0.4081 -0.52118 -0.41227 -0.51788 -0.40556 C -0.51597 -0.4132 -0.51181 -0.41968 -0.50851 -0.42639 C -0.50712 -0.42917 -0.50226 -0.43195 -0.50226 -0.43171 C -0.50434 -0.41528 -0.5033 -0.39699 -0.50017 -0.38056 C -0.49826 -0.3882 -0.49688 -0.39005 -0.4908 -0.39167 C -0.48663 -0.39445 -0.48403 -0.39537 -0.48247 -0.40139 C -0.48281 -0.40833 -0.48351 -0.42917 -0.48351 -0.42222 C -0.48351 -0.40648 -0.48385 -0.40046 -0.48142 -0.38889 C -0.48108 -0.3875 -0.48125 -0.38565 -0.48038 -0.38472 C -0.47865 -0.3831 -0.47413 -0.38195 -0.47413 -0.38171 C -0.46528 -0.3831 -0.46302 -0.38148 -0.45851 -0.39028 C -0.45955 -0.39838 -0.46094 -0.40556 -0.46163 -0.41389 C -0.46042 -0.44329 -0.46406 -0.4375 -0.44497 -0.43472 C -0.44288 -0.43449 -0.4408 -0.4338 -0.43872 -0.43333 C -0.43906 -0.43009 -0.43924 -0.42685 -0.43976 -0.42361 C -0.44028 -0.42083 -0.44184 -0.41528 -0.44184 -0.41505 C -0.44271 -0.40625 -0.44722 -0.39306 -0.4408 -0.3875 C -0.42986 -0.39236 -0.43681 -0.39005 -0.41997 -0.39167 C -0.41927 -0.39445 -0.41858 -0.39722 -0.41788 -0.4 C -0.41754 -0.40139 -0.41684 -0.40417 -0.41684 -0.40394 C -0.41615 -0.41158 -0.41615 -0.41921 -0.41476 -0.42639 C -0.41441 -0.42824 -0.41476 -0.43056 -0.41372 -0.43195 C -0.41267 -0.43333 -0.41094 -0.43287 -0.40955 -0.43333 C -0.40226 -0.43287 -0.39497 -0.43195 -0.38767 -0.43195 C -0.38316 -0.43195 -0.39844 -0.43796 -0.40122 -0.43333 C -0.40469 -0.42755 -0.40052 -0.41852 -0.40017 -0.41111 C -0.39983 -0.40232 -0.39948 -0.39352 -0.39913 -0.38472 C -0.39427 -0.38889 -0.39271 -0.38958 -0.38663 -0.3875 C -0.38455 -0.38681 -0.38247 -0.38565 -0.38038 -0.38472 C -0.37934 -0.38426 -0.37726 -0.38333 -0.37726 -0.3831 C -0.37483 -0.3838 -0.37153 -0.38218 -0.36997 -0.38472 C -0.36806 -0.3875 -0.36944 -0.39213 -0.36892 -0.39583 C -0.3684 -0.39861 -0.36684 -0.40417 -0.36684 -0.40394 C -0.36788 -0.40972 -0.3691 -0.41505 -0.36997 -0.42083 C -0.37031 -0.42593 -0.37014 -0.43125 -0.37101 -0.43611 C -0.37135 -0.4375 -0.37205 -0.43333 -0.37205 -0.43195 C -0.37205 -0.42662 -0.37031 -0.39306 -0.36997 -0.38611 C -0.36458 -0.39329 -0.35972 -0.39445 -0.35226 -0.39583 C -0.35035 -0.45926 -0.3526 -0.43287 -0.34913 -0.41389 C -0.34948 -0.40602 -0.34965 -0.39815 -0.35017 -0.39028 C -0.35226 -0.36204 -0.35764 -0.43472 -0.34497 -0.44028 C -0.34149 -0.43982 -0.33785 -0.44051 -0.33455 -0.43889 C -0.33351 -0.43843 -0.33351 -0.43611 -0.33351 -0.43472 C -0.33351 -0.42546 -0.33403 -0.41621 -0.33455 -0.40695 C -0.33472 -0.40556 -0.33472 -0.40371 -0.33559 -0.40278 C -0.33698 -0.40139 -0.34254 -0.40139 -0.3408 -0.40139 C -0.33663 -0.40139 -0.33247 -0.40232 -0.3283 -0.40278 C -0.3276 -0.40417 -0.32708 -0.40579 -0.32622 -0.40695 C -0.32535 -0.4081 -0.32396 -0.40857 -0.32309 -0.40972 C -0.31458 -0.42269 -0.32274 -0.41458 -0.3158 -0.42083 C -0.31545 -0.42269 -0.31545 -0.42801 -0.31476 -0.42639 C -0.31007 -0.41389 -0.31649 -0.39769 -0.31267 -0.38472 C -0.31111 -0.3794 -0.30434 -0.38333 -0.30017 -0.38195 C -0.29254 -0.38542 -0.29497 -0.38588 -0.28455 -0.3875 C -0.27969 -0.39722 -0.28073 -0.4081 -0.28351 -0.41945 C -0.28316 -0.42222 -0.28247 -0.43056 -0.28247 -0.42778 C -0.28247 -0.42083 -0.28299 -0.41389 -0.28351 -0.40695 C -0.28403 -0.40139 -0.28559 -0.39028 -0.28559 -0.39005 C -0.2776 -0.3831 -0.2467 -0.39144 -0.26788 -0.3875 C -0.27691 -0.38889 -0.28056 -0.38843 -0.28351 -0.4 C -0.28281 -0.40625 -0.28108 -0.43125 -0.28038 -0.43333 C -0.27951 -0.43588 -0.27413 -0.43611 -0.27413 -0.43588 C -0.25486 -0.43241 -0.2783 -0.4375 -0.28038 -0.43333 C -0.28368 -0.42685 -0.27969 -0.41759 -0.27934 -0.40972 C -0.27691 -0.41968 -0.27917 -0.41644 -0.27413 -0.42083 C -0.27135 -0.41968 -0.26441 -0.41783 -0.26163 -0.41528 C -0.25851 -0.4125 -0.25885 -0.41227 -0.25538 -0.41111 C -0.25365 -0.41065 -0.25191 -0.41042 -0.25017 -0.40972 C -0.24809 -0.40903 -0.24392 -0.40695 -0.24392 -0.40671 C -0.22153 -0.40903 -0.22951 -0.40139 -0.22726 -0.43195 C -0.22708 -0.43333 -0.22656 -0.43472 -0.22622 -0.43611 C -0.21615 -0.4338 -0.22066 -0.43611 -0.22309 -0.42639 C -0.22396 -0.41667 -0.22622 -0.39491 -0.22517 -0.38889 C -0.22465 -0.38611 -0.21892 -0.38611 -0.21892 -0.38588 C -0.21389 -0.38773 -0.21024 -0.39097 -0.20538 -0.39306 C -0.20504 -0.40509 -0.20504 -0.41713 -0.20434 -0.42917 C -0.20434 -0.43056 -0.2033 -0.43472 -0.2033 -0.43333 C -0.2033 -0.43148 -0.20399 -0.42963 -0.20434 -0.42778 C -0.20434 -0.42755 -0.20226 -0.42593 -0.20122 -0.425 C -0.19879 -0.42014 -0.19653 -0.41713 -0.19288 -0.41389 C -0.18854 -0.40533 -0.1816 -0.40046 -0.17726 -0.39167 C -0.17604 -0.44607 -0.18576 -0.43333 -0.16059 -0.43611 C -0.15625 -0.44005 -0.13889 -0.44074 -0.14913 -0.43611 C -0.14983 -0.42037 -0.15 -0.4044 -0.15226 -0.38889 C -0.15191 -0.3875 -0.15226 -0.38542 -0.15122 -0.38472 C -0.14809 -0.38264 -0.14184 -0.39167 -0.14184 -0.39144 C -0.13698 -0.39121 -0.13212 -0.38958 -0.12726 -0.39028 C -0.125 -0.39074 -0.12431 -0.40093 -0.12413 -0.40139 C -0.12361 -0.40417 -0.12205 -0.40972 -0.12205 -0.40949 C -0.1224 -0.41389 -0.12031 -0.42408 -0.12309 -0.42222 C -0.12622 -0.42014 -0.12413 -0.41296 -0.12413 -0.40833 C -0.12413 -0.40046 -0.12344 -0.39259 -0.12309 -0.38472 C -0.11476 -0.38843 -0.11892 -0.38704 -0.11059 -0.38889 C -0.1158 -0.39121 -0.11979 -0.38935 -0.12309 -0.39583 C -0.12379 -0.40162 -0.12587 -0.41482 -0.12205 -0.41945 C -0.11997 -0.42199 -0.11649 -0.41852 -0.11372 -0.41806 C -0.10573 -0.41458 -0.11545 -0.4132 -0.11788 -0.4125 C -0.12309 -0.41482 -0.12066 -0.4125 -0.12309 -0.42222 C -0.12344 -0.42361 -0.12413 -0.42639 -0.12413 -0.42616 C -0.12153 -0.43982 -0.1092 -0.4338 -0.10122 -0.43195 C -0.09323 -0.4338 -0.08698 -0.43958 -0.07934 -0.44306 C -0.07552 -0.44236 -0.07066 -0.44398 -0.06788 -0.44028 C -0.06233 -0.43287 -0.07101 -0.4375 -0.07101 -0.43727 C -0.07517 -0.43681 -0.08021 -0.4382 -0.08351 -0.43472 C -0.08819 -0.42986 -0.09028 -0.42361 -0.09497 -0.41945 C -0.09566 -0.41667 -0.09635 -0.41389 -0.09705 -0.41111 C -0.0974 -0.40972 -0.09809 -0.40695 -0.09809 -0.40671 C -0.09792 -0.40602 -0.09688 -0.39769 -0.09601 -0.39583 C -0.09236 -0.38866 -0.08507 -0.38866 -0.07934 -0.3875 C -0.06129 -0.38935 -0.06233 -0.38403 -0.06372 -0.40833 C -0.06545 -0.40787 -0.06719 -0.40741 -0.06892 -0.40695 C -0.06997 -0.40648 -0.07309 -0.40556 -0.07205 -0.40556 C -0.06736 -0.40556 -0.06111 -0.4088 -0.05642 -0.40972 C -0.05451 -0.41736 -0.0533 -0.42269 -0.05226 -0.43056 C -0.04983 -0.42083 -0.04844 -0.41088 -0.04601 -0.40139 C -0.04635 -0.39722 -0.04583 -0.39283 -0.04705 -0.38889 C -0.04757 -0.38704 -0.04774 -0.39259 -0.04809 -0.39445 C -0.05017 -0.4044 -0.04809 -0.39144 -0.05017 -0.40556 C -0.04931 -0.42639 -0.05382 -0.42986 -0.04288 -0.43472 C -0.03681 -0.43357 -0.0342 -0.43333 -0.02934 -0.42917 C -0.02413 -0.41875 -0.02205 -0.41111 -0.03142 -0.40278 C -0.03524 -0.40324 -0.03924 -0.40232 -0.04288 -0.40417 C -0.0441 -0.40486 -0.04097 -0.40671 -0.03976 -0.40695 C -0.03802 -0.40741 -0.03455 -0.40371 -0.03351 -0.40278 C -0.02986 -0.3956 -0.02726 -0.3838 -0.02205 -0.37917 C -0.00764 -0.38403 -0.0217 -0.4044 -0.00955 -0.41528 C -0.0066 -0.4213 -0.00295 -0.42338 -0.00122 -0.43056 C 0.00573 -0.42431 0.00503 -0.40926 0.01233 -0.40278 C 0.01371 -0.4 0.0151 -0.39722 0.01649 -0.39445 C 0.01719 -0.39306 0.0151 -0.39722 0.01441 -0.39861 C 0.01371 -0.39977 0.01371 -0.40139 0.01337 -0.40278 C 0.00903 -0.40093 0.0066 -0.39838 0.00191 -0.39722 C 0.01007 -0.39352 0.02049 -0.39746 0.02899 -0.39861 C 0.03108 -0.40046 0.03351 -0.40185 0.0342 -0.40556 C 0.03507 -0.41019 0.03628 -0.42384 0.03524 -0.41945 C 0.03455 -0.41667 0.03385 -0.41389 0.03316 -0.41111 C 0.03281 -0.40972 0.03212 -0.40695 0.03212 -0.40671 C 0.03073 -0.37639 0.02656 -0.38542 0.04983 -0.3875 C 0.05278 -0.39931 0.05295 -0.41065 0.06128 -0.41806 C 0.06267 -0.42384 0.06562 -0.42454 0.06858 -0.42917 C 0.06944 -0.43056 0.06979 -0.43218 0.07066 -0.43333 C 0.07257 -0.43542 0.07691 -0.43889 0.07691 -0.43866 C 0.07795 -0.43843 0.0809 -0.43843 0.08003 -0.4375 C 0.0783 -0.43588 0.07587 -0.43681 0.07378 -0.43611 C 0.06788 -0.43426 0.06545 -0.43195 0.06128 -0.42639 C 0.06163 -0.42361 0.06146 -0.4206 0.06233 -0.41806 C 0.06285 -0.41667 0.06458 -0.41644 0.06545 -0.41528 C 0.06858 -0.41111 0.0691 -0.40764 0.07378 -0.40556 C 0.07882 -0.39537 0.07969 -0.38496 0.06962 -0.38056 C 0.06927 -0.38056 0.05156 -0.3831 0.05816 -0.3875 " pathEditMode="relative" rAng="0" ptsTypes="ffffffffffffffffffffffffffffffffffffffffffffffffffffffffffffffffffffffffffffffffffffffffffffffffffffffffffffffffffffffffffffffffffffffffffffffffffffffffffffffA">
                                      <p:cBhvr>
                                        <p:cTn id="8" dur="8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2" y="198054"/>
            <a:ext cx="7178567" cy="585900"/>
          </a:xfrm>
        </p:spPr>
        <p:txBody>
          <a:bodyPr/>
          <a:lstStyle/>
          <a:p>
            <a:r>
              <a:rPr lang="en-IN" dirty="0" smtClean="0"/>
              <a:t>Riemann criteria for </a:t>
            </a:r>
            <a:r>
              <a:rPr lang="en-IN" dirty="0" err="1" smtClean="0"/>
              <a:t>integrability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186" y="871537"/>
            <a:ext cx="8954814" cy="5851500"/>
          </a:xfrm>
        </p:spPr>
        <p:txBody>
          <a:bodyPr/>
          <a:lstStyle/>
          <a:p>
            <a:r>
              <a:rPr lang="en-IN" dirty="0" smtClean="0"/>
              <a:t>Theorem :</a:t>
            </a:r>
          </a:p>
          <a:p>
            <a:r>
              <a:rPr lang="en-IN" dirty="0" smtClean="0"/>
              <a:t>Let f 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[a, b]x[c, d] → </a:t>
            </a:r>
            <a:r>
              <a:rPr lang="en-IN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ℝ be a bounded </a:t>
            </a: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function, then f is </a:t>
            </a:r>
            <a:r>
              <a:rPr lang="en-IN" dirty="0" err="1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integrable</a:t>
            </a:r>
            <a:r>
              <a:rPr lang="en-I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over the rectangle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[a, b]x[c, d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if and only if for every </a:t>
            </a:r>
            <a:r>
              <a:rPr lang="en-IN" dirty="0" smtClean="0">
                <a:latin typeface="Cambria Math"/>
                <a:ea typeface="Cambria Math"/>
                <a:cs typeface="Times New Roman" panose="02020603050405020304" pitchFamily="18" charset="0"/>
              </a:rPr>
              <a:t>ℰ &gt; 0 there exist a partition P of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[a, b]x[c, d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such that</a:t>
            </a:r>
          </a:p>
          <a:p>
            <a:r>
              <a:rPr lang="en-IN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U(P, f) – L(P, f) &lt; </a:t>
            </a:r>
            <a:r>
              <a:rPr lang="en-IN" smtClean="0">
                <a:latin typeface="Cambria Math"/>
                <a:ea typeface="Cambria Math"/>
                <a:cs typeface="Times New Roman" panose="02020603050405020304" pitchFamily="18" charset="0"/>
              </a:rPr>
              <a:t>ℰ.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17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391265" y="223991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3200" b="1" i="0" u="sng" dirty="0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 sz="3600" u="sng"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236384" y="1124487"/>
            <a:ext cx="8610600" cy="483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a similar manner, we consider a function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of two variables defined on a closed rectangle</a:t>
            </a:r>
            <a:endParaRPr dirty="0"/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 =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] x [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endParaRPr dirty="0"/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   = </a:t>
            </a:r>
            <a:r>
              <a:rPr lang="en-US" sz="32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{ (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b="0" i="0" u="none" strike="noStrike" cap="none" dirty="0" smtClean="0">
                <a:solidFill>
                  <a:srgbClr val="800000"/>
                </a:solidFill>
                <a:latin typeface="Cambria Math"/>
                <a:ea typeface="Cambria Math"/>
                <a:cs typeface="Arial"/>
                <a:sym typeface="Arial"/>
              </a:rPr>
              <a:t>∈ </a:t>
            </a:r>
            <a:r>
              <a:rPr lang="en-US" sz="3200" dirty="0">
                <a:solidFill>
                  <a:srgbClr val="800000"/>
                </a:solidFill>
                <a:latin typeface="Arial"/>
                <a:ea typeface="Cambria Math"/>
                <a:cs typeface="Arial"/>
                <a:sym typeface="Arial"/>
              </a:rPr>
              <a:t>ℝ</a:t>
            </a:r>
            <a:r>
              <a:rPr lang="en-US" sz="3200" b="0" i="0" u="none" strike="noStrike" cap="none" baseline="300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3200" b="0" i="1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 }</a:t>
            </a:r>
            <a:endParaRPr dirty="0"/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and we first suppose that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≥ 0.</a:t>
            </a:r>
            <a:endParaRPr dirty="0"/>
          </a:p>
          <a:p>
            <a:pPr marL="800100" marR="0" lvl="1" indent="-587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None/>
            </a:pPr>
            <a:endParaRPr sz="2600" b="0" i="0" u="none" strike="noStrike" cap="none" dirty="0">
              <a:solidFill>
                <a:srgbClr val="AC4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The graph of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is a surface with equation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z =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 idx="4294967295"/>
          </p:nvPr>
        </p:nvSpPr>
        <p:spPr>
          <a:xfrm>
            <a:off x="2256503" y="164997"/>
            <a:ext cx="53340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3600" b="1" i="0" u="sng" dirty="0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 sz="4000" u="sng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4294967295"/>
          </p:nvPr>
        </p:nvSpPr>
        <p:spPr>
          <a:xfrm>
            <a:off x="621890" y="871538"/>
            <a:ext cx="81534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Let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be the solid that lies above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under the graph of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that is,</a:t>
            </a:r>
            <a:endParaRPr dirty="0"/>
          </a:p>
          <a:p>
            <a:pPr marL="0" marR="0" lvl="0" indent="55562" algn="ctr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S =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{(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 R</a:t>
            </a:r>
            <a:r>
              <a:rPr lang="en-US" sz="2800" b="0" i="0" u="none" strike="noStrike" cap="none" baseline="30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| 0 ≤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), (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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dirty="0"/>
          </a:p>
          <a:p>
            <a:pPr marL="0" marR="0" lvl="0" indent="55562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5562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28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is to find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volume of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42" name="Google Shape;142;p2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2952"/>
          <a:stretch/>
        </p:blipFill>
        <p:spPr>
          <a:xfrm>
            <a:off x="4010831" y="3078112"/>
            <a:ext cx="4495800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3834581" y="2971800"/>
            <a:ext cx="4848300" cy="3708300"/>
          </a:xfrm>
          <a:prstGeom prst="rect">
            <a:avLst/>
          </a:prstGeom>
          <a:noFill/>
          <a:ln w="9525" cap="flat" cmpd="sng">
            <a:solidFill>
              <a:srgbClr val="E45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281090" y="223070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first step is to divide the rectangle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into </a:t>
            </a:r>
            <a:r>
              <a:rPr lang="en-US" sz="32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sub-rectangles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r>
              <a:rPr lang="en-US" sz="2600" b="0" i="0" u="none" strike="noStrike" cap="none" dirty="0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divide the interval [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a, b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] into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subintervals </a:t>
            </a:r>
            <a:b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1" u="none" strike="noStrike" cap="none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b="0" i="0" u="none" strike="noStrike" cap="none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–1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1" u="none" strike="noStrike" cap="none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] of equal width ∆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 =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b –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endParaRPr dirty="0"/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r>
              <a:rPr lang="en-US" sz="2600" b="0" i="0" u="none" strike="noStrike" cap="none" dirty="0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we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divide [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] into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subintervals [</a:t>
            </a:r>
            <a:r>
              <a:rPr lang="en-US" sz="2600" b="0" i="1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600" b="0" i="1" u="none" strike="noStrike" cap="none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600" b="0" i="1" u="none" strike="noStrike" cap="none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600" b="0" i="0" u="none" strike="noStrike" cap="none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1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600" b="0" i="1" u="none" strike="noStrike" cap="none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of equal width ∆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 = (d –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600" b="0" i="0" u="none" strike="noStrike" cap="none" dirty="0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00100" lvl="1" indent="-223837">
              <a:spcBef>
                <a:spcPts val="520"/>
              </a:spcBef>
              <a:buSzPts val="2600"/>
              <a:buFont typeface="Noto Sans Symbols"/>
              <a:buChar char="▪"/>
            </a:pPr>
            <a:r>
              <a:rPr lang="en-IN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Next, we draw lines parallel to the coordinate axes through the endpoints of these subintervals</a:t>
            </a:r>
            <a:r>
              <a:rPr lang="en-IN" sz="2400" dirty="0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00100" lvl="1" indent="-223837">
              <a:spcBef>
                <a:spcPts val="520"/>
              </a:spcBef>
              <a:buSzPts val="2600"/>
              <a:buFont typeface="Noto Sans Symbols"/>
              <a:buChar char="▪"/>
            </a:pP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Thus, we form the </a:t>
            </a:r>
            <a:r>
              <a:rPr lang="en-US" sz="24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subrectangles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i="1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i="1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i="1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i–</a:t>
            </a:r>
            <a:r>
              <a:rPr lang="en-US" sz="2400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i="1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 [</a:t>
            </a:r>
            <a:r>
              <a:rPr lang="en-US" sz="2400" i="1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400" i="1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400" i="1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400" i="1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b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		     = {(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) | 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i="1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i–</a:t>
            </a:r>
            <a:r>
              <a:rPr lang="en-US" sz="2400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≤ 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i="1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400" i="1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400" i="1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≤ 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lang="en-US" sz="2400" i="1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400" i="1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b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240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US" sz="2400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area ∆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∆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24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∆</a:t>
            </a:r>
            <a:r>
              <a:rPr lang="en-US" sz="2400" i="1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lang="en-US" dirty="0"/>
          </a:p>
          <a:p>
            <a:pPr marL="800100" lvl="1" indent="-223837">
              <a:spcBef>
                <a:spcPts val="520"/>
              </a:spcBef>
              <a:buSzPts val="2600"/>
              <a:buFont typeface="Noto Sans Symbols"/>
              <a:buChar char="▪"/>
            </a:pPr>
            <a:endParaRPr lang="en-IN" dirty="0"/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3215"/>
          <a:stretch/>
        </p:blipFill>
        <p:spPr>
          <a:xfrm>
            <a:off x="405580" y="349044"/>
            <a:ext cx="8192730" cy="577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body" idx="4294967295"/>
          </p:nvPr>
        </p:nvSpPr>
        <p:spPr>
          <a:xfrm>
            <a:off x="349200" y="296351"/>
            <a:ext cx="8610600" cy="160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Let’s choose a sample point (</a:t>
            </a:r>
            <a:r>
              <a:rPr lang="en-US" sz="3200" b="0" i="1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3200" b="0" i="1" u="none" strike="noStrike" cap="none" baseline="-25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*, </a:t>
            </a:r>
            <a:r>
              <a:rPr lang="en-US" sz="3200" b="0" i="1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3200" b="0" i="1" u="none" strike="noStrike" cap="none" baseline="-25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b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each </a:t>
            </a:r>
            <a:r>
              <a:rPr lang="en-US" sz="3200" b="0" i="1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200" b="0" i="1" u="none" strike="noStrike" cap="none" baseline="-25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2" name="Google Shape;172;p2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4066"/>
          <a:stretch/>
        </p:blipFill>
        <p:spPr>
          <a:xfrm>
            <a:off x="1000431" y="1723103"/>
            <a:ext cx="7184923" cy="417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body" idx="4294967295"/>
          </p:nvPr>
        </p:nvSpPr>
        <p:spPr>
          <a:xfrm>
            <a:off x="393290" y="313301"/>
            <a:ext cx="8382000" cy="18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Then, we can approximate the part of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b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that lies above each </a:t>
            </a:r>
            <a:r>
              <a:rPr lang="en-US" sz="2800" b="0" i="1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800" b="0" i="1" u="none" strike="noStrike" cap="none" baseline="-25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by a thin rectangular box (or “column”)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with:</a:t>
            </a:r>
            <a:endParaRPr dirty="0"/>
          </a:p>
          <a:p>
            <a:pPr marL="576262" marR="0" lvl="1" indent="-5762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AC4600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lang="en-US" sz="2200" b="0" i="1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200" b="0" i="1" u="none" strike="noStrike" cap="none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200" b="0" i="1" u="none" strike="noStrike" cap="none" baseline="-250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576262" marR="0" lvl="1" indent="-5762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AC4600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Height </a:t>
            </a:r>
            <a:r>
              <a:rPr lang="en-US" sz="22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2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b="0" i="1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200" b="0" i="1" u="none" strike="noStrike" cap="none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2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*, </a:t>
            </a:r>
            <a:r>
              <a:rPr lang="en-US" sz="2200" b="0" i="1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200" b="0" i="1" u="none" strike="noStrike" cap="none" baseline="-25000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2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*)</a:t>
            </a:r>
            <a:endParaRPr dirty="0"/>
          </a:p>
        </p:txBody>
      </p:sp>
      <p:pic>
        <p:nvPicPr>
          <p:cNvPr id="180" name="Google Shape;180;p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2317"/>
          <a:stretch/>
        </p:blipFill>
        <p:spPr>
          <a:xfrm>
            <a:off x="3141406" y="2403986"/>
            <a:ext cx="5663381" cy="4041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 idx="4294967295"/>
          </p:nvPr>
        </p:nvSpPr>
        <p:spPr>
          <a:xfrm>
            <a:off x="0" y="371475"/>
            <a:ext cx="53340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4294967295"/>
          </p:nvPr>
        </p:nvSpPr>
        <p:spPr>
          <a:xfrm>
            <a:off x="0" y="871538"/>
            <a:ext cx="42291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Compare the figure with the earlier one.</a:t>
            </a:r>
            <a:endParaRPr/>
          </a:p>
        </p:txBody>
      </p:sp>
      <p:pic>
        <p:nvPicPr>
          <p:cNvPr id="187" name="Google Shape;187;p2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3850" y="3505200"/>
            <a:ext cx="3740150" cy="284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3505200"/>
            <a:ext cx="3665538" cy="284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685800" y="3349625"/>
            <a:ext cx="8289900" cy="3232200"/>
          </a:xfrm>
          <a:prstGeom prst="rect">
            <a:avLst/>
          </a:prstGeom>
          <a:noFill/>
          <a:ln w="9525" cap="flat" cmpd="sng">
            <a:solidFill>
              <a:srgbClr val="E45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 idx="4294967295"/>
          </p:nvPr>
        </p:nvSpPr>
        <p:spPr>
          <a:xfrm>
            <a:off x="0" y="371475"/>
            <a:ext cx="53340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8686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volume of this box is the height of the box times the area of the base rectangle: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800" b="0" i="1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1" u="none" strike="noStrike" cap="none" dirty="0" err="1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1" u="none" strike="noStrike" cap="none" baseline="-25000" dirty="0" err="1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800" b="0" i="1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*, </a:t>
            </a:r>
            <a:r>
              <a:rPr lang="en-US" sz="2800" b="0" i="1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800" b="0" i="1" u="none" strike="noStrike" cap="none" baseline="-25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ij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*) ∆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197" name="Google Shape;197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1942"/>
          <a:stretch/>
        </p:blipFill>
        <p:spPr>
          <a:xfrm>
            <a:off x="1976283" y="2595716"/>
            <a:ext cx="5206181" cy="392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561975" y="885825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We follow this procedure for all </a:t>
            </a:r>
            <a:br>
              <a:rPr lang="en-US" sz="34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rectangles and add the volumes </a:t>
            </a:r>
            <a:br>
              <a:rPr lang="en-US" sz="34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of the corresponding boxes.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69263" y="2005114"/>
            <a:ext cx="8610600" cy="34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this chapter, we extend the idea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of a definite integral to double and triple integrals of functions of two or three 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variables.</a:t>
            </a:r>
          </a:p>
          <a:p>
            <a:pPr marL="60325" indent="-4762" algn="just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ts val="3200"/>
            </a:pPr>
            <a:r>
              <a:rPr lang="en-IN" sz="28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	These </a:t>
            </a:r>
            <a:r>
              <a:rPr lang="en-IN" sz="28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ideas are then used to compute volumes, </a:t>
            </a:r>
            <a:r>
              <a:rPr lang="en-IN" sz="28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masses of </a:t>
            </a:r>
            <a:r>
              <a:rPr lang="en-IN" sz="28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more general regions. </a:t>
            </a:r>
            <a:endParaRPr lang="en-IN" sz="2800" dirty="0"/>
          </a:p>
          <a:p>
            <a:pPr marL="60325" marR="0" lvl="0" indent="-4762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16" y="577945"/>
            <a:ext cx="5334000" cy="823151"/>
          </a:xfrm>
        </p:spPr>
        <p:txBody>
          <a:bodyPr/>
          <a:lstStyle/>
          <a:p>
            <a:pPr algn="ctr"/>
            <a:r>
              <a:rPr lang="en-IN" sz="3600" b="1" u="sng" dirty="0"/>
              <a:t>I</a:t>
            </a:r>
            <a:r>
              <a:rPr lang="en-IN" sz="3600" b="1" u="sng" dirty="0" smtClean="0"/>
              <a:t>NTRODUCTION</a:t>
            </a:r>
            <a:endParaRPr lang="en-IN" sz="3600" b="1" u="sng" dirty="0"/>
          </a:p>
        </p:txBody>
      </p:sp>
      <p:pic>
        <p:nvPicPr>
          <p:cNvPr id="4" name="Picture 2" descr="C:\Users\Lenovo\Pictures\handwriting-clipart-neatly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126">
            <a:off x="6076788" y="5017385"/>
            <a:ext cx="1640810" cy="14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3117" y="4788271"/>
            <a:ext cx="2601310" cy="1844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94 -0.70093 L -0.35886 -0.62268 L -0.33264 -0.70093 L -0.30486 -0.62268 L -0.27691 -0.70093 L -0.2507 -0.62268 L -0.22309 -0.70093 L -0.19688 -0.62268 L -0.16927 -0.70093 L -0.1415 -0.62268 L -0.11528 -0.70093 L -0.08768 -0.62268 L -0.06146 -0.70093 L -0.03351 -0.62268 L -0.00608 -0.70093 L 0.02031 -0.62268 L 0.04861 -0.70093 " pathEditMode="relative" rAng="0" ptsTypes="FFFFFFFFFFFFFFFFF">
                                      <p:cBhvr>
                                        <p:cTn id="8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258094" y="416591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Thus, we get an approximation to the total volume of </a:t>
            </a:r>
            <a:r>
              <a:rPr lang="en-US" sz="32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5" y="1593850"/>
            <a:ext cx="3743325" cy="9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1591" y="2669459"/>
            <a:ext cx="5503607" cy="371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547687" y="868362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8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This double sum means that</a:t>
            </a:r>
            <a:r>
              <a:rPr lang="en-US" sz="3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0" i="0" u="none" strike="noStrike" cap="none" dirty="0">
              <a:solidFill>
                <a:srgbClr val="AC4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For each </a:t>
            </a:r>
            <a:r>
              <a:rPr lang="en-US" sz="2600" b="0" i="0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subrectangle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, we evaluate </a:t>
            </a:r>
            <a:r>
              <a:rPr lang="en-US" sz="2600" b="0" i="1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at the chosen point and multiply by </a:t>
            </a:r>
            <a:b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the area of the </a:t>
            </a:r>
            <a:r>
              <a:rPr lang="en-US" sz="2600" b="0" i="0" u="none" strike="noStrike" cap="none" dirty="0" err="1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subrectangle</a:t>
            </a:r>
            <a:r>
              <a:rPr lang="en-US" sz="2600" b="0" i="0" u="none" strike="noStrike" cap="none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b="0" i="0" u="none" strike="noStrike" cap="none" dirty="0">
              <a:solidFill>
                <a:srgbClr val="AC4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Then, we add the results.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546100" y="903287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Our intuition tells us that the approximation given in Equation 3 becomes better as </a:t>
            </a:r>
            <a:b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become larger.</a:t>
            </a:r>
            <a:endParaRPr/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So, we would expect that: 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350" y="4532312"/>
            <a:ext cx="5257801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/>
        </p:nvSpPr>
        <p:spPr>
          <a:xfrm>
            <a:off x="5838825" y="43180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Equation 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561975" y="903287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We use the expression in Equation 4 to define the volume of the solid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that lies under </a:t>
            </a:r>
            <a:b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graph of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and above the rectangle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800100" marR="0" lvl="1" indent="-460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C46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AC4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587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rgbClr val="AC4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38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C4600"/>
              </a:buClr>
              <a:buSzPts val="26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It can be shown that this definition is consistent </a:t>
            </a:r>
            <a:br>
              <a:rPr lang="en-US" sz="2600" b="0" i="0" u="none" strike="noStrike" cap="none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with our formula for volume in Section 6.2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VOLUMES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547687" y="903287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Limits of the type that appear in Equation 4 occur frequently—not just in finding volumes but in a variety of other situations as well—even when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is not a positive function.</a:t>
            </a:r>
            <a:endParaRPr/>
          </a:p>
          <a:p>
            <a:pPr marL="800100" marR="0" lvl="1" indent="-460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C46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AC4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238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C4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So, we make the following definition.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609600" y="371475"/>
            <a:ext cx="64770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DOUBLE INTEGRAL</a:t>
            </a:r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1"/>
          </p:nvPr>
        </p:nvSpPr>
        <p:spPr>
          <a:xfrm>
            <a:off x="531812" y="903287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double integral of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over the rectangle </a:t>
            </a:r>
            <a:r>
              <a:rPr lang="en-US" sz="3200" b="0" i="1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is:</a:t>
            </a:r>
            <a:endParaRPr/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if this limit exists.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5838825" y="43180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Definition 5</a:t>
            </a:r>
            <a:endParaRPr/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2378075"/>
            <a:ext cx="7575551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025" y="2044004"/>
            <a:ext cx="59027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!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08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676" y="525135"/>
            <a:ext cx="8610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4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	We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will see that polar coordinates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are useful in computing double integrals over some types of regions. </a:t>
            </a:r>
            <a:endParaRPr lang="en-US" sz="2800" b="0" i="0" u="none" strike="noStrike" cap="none" dirty="0" smtClean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lvl="0" indent="-4762" algn="just">
              <a:spcBef>
                <a:spcPts val="0"/>
              </a:spcBef>
              <a:buClr>
                <a:srgbClr val="800000"/>
              </a:buClr>
              <a:buSzPts val="3200"/>
            </a:pPr>
            <a:r>
              <a:rPr lang="en-IN" sz="28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Similarly, we will introduce two coordinate systems in three-dimensional space that </a:t>
            </a:r>
            <a:r>
              <a:rPr lang="en-IN" sz="28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IN" sz="28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simplify computing of triple integrals over certain commonly occurring solid regions.</a:t>
            </a:r>
            <a:endParaRPr lang="en-IN" sz="2800" dirty="0"/>
          </a:p>
          <a:p>
            <a:pPr marL="800100" lvl="1" indent="-223837">
              <a:spcBef>
                <a:spcPts val="560"/>
              </a:spcBef>
              <a:buSzPts val="2800"/>
              <a:buFont typeface="Noto Sans Symbols"/>
              <a:buChar char="▪"/>
            </a:pPr>
            <a:r>
              <a:rPr lang="en-IN" sz="2800" dirty="0" smtClean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Cylindrical </a:t>
            </a:r>
            <a:r>
              <a:rPr lang="en-IN" sz="28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coordinates</a:t>
            </a:r>
          </a:p>
          <a:p>
            <a:pPr marL="800100" lvl="1" indent="-223837">
              <a:spcBef>
                <a:spcPts val="560"/>
              </a:spcBef>
              <a:buSzPts val="2800"/>
              <a:buFont typeface="Noto Sans Symbols"/>
              <a:buChar char="▪"/>
            </a:pPr>
            <a:r>
              <a:rPr lang="en-IN" sz="2800" dirty="0">
                <a:solidFill>
                  <a:srgbClr val="AC4600"/>
                </a:solidFill>
                <a:latin typeface="Arial"/>
                <a:ea typeface="Arial"/>
                <a:cs typeface="Arial"/>
                <a:sym typeface="Arial"/>
              </a:rPr>
              <a:t>Spherical coordinates</a:t>
            </a:r>
            <a:endParaRPr lang="en-IN" dirty="0"/>
          </a:p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4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376516" y="518959"/>
            <a:ext cx="6477000" cy="5859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5C00"/>
              </a:buClr>
              <a:buSzPts val="2400"/>
              <a:buFont typeface="Arial"/>
              <a:buNone/>
            </a:pPr>
            <a:r>
              <a:rPr lang="en-US" sz="3200" b="1" i="0" u="none" dirty="0">
                <a:solidFill>
                  <a:srgbClr val="E45C00"/>
                </a:solidFill>
                <a:latin typeface="Arial"/>
                <a:ea typeface="Arial"/>
                <a:cs typeface="Arial"/>
                <a:sym typeface="Arial"/>
              </a:rPr>
              <a:t>DEFINITE INTEGRAL—REVIEW  </a:t>
            </a:r>
            <a:endParaRPr sz="3600"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310125" y="2155108"/>
            <a:ext cx="8610600" cy="14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First, let’s recall the basic facts concerning definite integrals of functions of a single variable.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70706" y="1552216"/>
            <a:ext cx="8610600" cy="439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is defined for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 ≤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 ≤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we start by dividing the interval [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a, b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] into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subintervals [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1" u="none" strike="noStrike" cap="none" baseline="-25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baseline="-25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–1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1" u="none" strike="noStrike" cap="none" baseline="-25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] of equal width ∆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 =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 –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n.</a:t>
            </a:r>
            <a:endParaRPr sz="2000" dirty="0"/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endParaRPr sz="2800" b="0" i="1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5" marR="0" lvl="0" indent="-4762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We choose sample points </a:t>
            </a:r>
            <a:r>
              <a:rPr lang="en-US" sz="2800" b="0" i="1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1" u="none" strike="noStrike" cap="none" baseline="-250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0" u="none" strike="noStrike" cap="none" baseline="3000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800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these subintervals.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657815" y="1356511"/>
            <a:ext cx="7429908" cy="42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Then, we form the Riemann </a:t>
            </a:r>
            <a:r>
              <a:rPr lang="en-US" b="0" i="0" u="none" strike="noStrike" cap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sum</a:t>
            </a:r>
          </a:p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endParaRPr lang="en-US" sz="2800" dirty="0">
              <a:solidFill>
                <a:srgbClr val="800000"/>
              </a:solidFill>
              <a:latin typeface="Arial"/>
              <a:cs typeface="Arial"/>
              <a:sym typeface="Arial"/>
            </a:endParaRPr>
          </a:p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endParaRPr lang="en-US" sz="1200" dirty="0" smtClean="0">
              <a:solidFill>
                <a:srgbClr val="800000"/>
              </a:solidFill>
              <a:latin typeface="Arial"/>
              <a:cs typeface="Arial"/>
              <a:sym typeface="Arial"/>
            </a:endParaRPr>
          </a:p>
          <a:p>
            <a:pPr marL="60325" indent="-4762">
              <a:spcBef>
                <a:spcPts val="0"/>
              </a:spcBef>
              <a:buClr>
                <a:srgbClr val="800000"/>
              </a:buClr>
              <a:buSzPts val="3600"/>
            </a:pPr>
            <a: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Then, we take the limit of such sums as </a:t>
            </a:r>
            <a:b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IN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to obtain the definite integral of </a:t>
            </a:r>
            <a:r>
              <a:rPr lang="en-IN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IN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IN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IN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IN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60325" indent="-4762">
              <a:spcBef>
                <a:spcPts val="0"/>
              </a:spcBef>
              <a:buClr>
                <a:srgbClr val="800000"/>
              </a:buClr>
              <a:buSzPts val="3600"/>
            </a:pPr>
            <a:endParaRPr lang="en-IN" dirty="0"/>
          </a:p>
          <a:p>
            <a:pPr marL="60325" marR="0" lvl="0" indent="-47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endParaRPr sz="1800" dirty="0"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997" y="1829254"/>
            <a:ext cx="1891787" cy="82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4854" y="3859245"/>
            <a:ext cx="4405159" cy="78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4294967295"/>
          </p:nvPr>
        </p:nvSpPr>
        <p:spPr>
          <a:xfrm>
            <a:off x="319548" y="252105"/>
            <a:ext cx="8382000" cy="222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In the special case where 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≥ 0,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Riemann sum can be interpreted as </a:t>
            </a:r>
            <a:b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sum of the areas of the approximating rectangles.</a:t>
            </a:r>
            <a:endParaRPr dirty="0"/>
          </a:p>
        </p:txBody>
      </p:sp>
      <p:pic>
        <p:nvPicPr>
          <p:cNvPr id="119" name="Google Shape;119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2254"/>
          <a:stretch/>
        </p:blipFill>
        <p:spPr>
          <a:xfrm>
            <a:off x="2096729" y="3006213"/>
            <a:ext cx="5867400" cy="296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4294967295"/>
          </p:nvPr>
        </p:nvSpPr>
        <p:spPr>
          <a:xfrm>
            <a:off x="914400" y="871538"/>
            <a:ext cx="8229600" cy="248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55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Then,	            represents the area </a:t>
            </a:r>
            <a:b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under the curve </a:t>
            </a:r>
            <a:r>
              <a:rPr lang="en-US" sz="30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30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0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) from </a:t>
            </a:r>
            <a:r>
              <a:rPr lang="en-US" sz="30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3000" b="0" i="1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0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28" name="Google Shape;128;p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2740"/>
          <a:stretch/>
        </p:blipFill>
        <p:spPr>
          <a:xfrm>
            <a:off x="1654278" y="2799736"/>
            <a:ext cx="5867400" cy="295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2424" y="619488"/>
            <a:ext cx="1962151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4881</TotalTime>
  <Words>1419</Words>
  <Application>Microsoft Office PowerPoint</Application>
  <PresentationFormat>On-screen Show (4:3)</PresentationFormat>
  <Paragraphs>185</Paragraphs>
  <Slides>36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Rayat Shikshan Sanstha’s Arts, Science &amp; Commerce College, Mokhada Dist. : Palghar</vt:lpstr>
      <vt:lpstr>PowerPoint Presentation</vt:lpstr>
      <vt:lpstr>INTRODUCTION</vt:lpstr>
      <vt:lpstr>PowerPoint Presentation</vt:lpstr>
      <vt:lpstr>DEFINITE INTEGRAL—REVIEW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Integrals over Rectangles</vt:lpstr>
      <vt:lpstr>PowerPoint Presentation</vt:lpstr>
      <vt:lpstr>Upper and Lower Riemann Sum</vt:lpstr>
      <vt:lpstr>Remark :</vt:lpstr>
      <vt:lpstr>Theorem</vt:lpstr>
      <vt:lpstr>Proof Continued</vt:lpstr>
      <vt:lpstr>Double integral of a bounded function over rectangle</vt:lpstr>
      <vt:lpstr>Properties of double integrals</vt:lpstr>
      <vt:lpstr>Riemann criteria for integrability</vt:lpstr>
      <vt:lpstr>VOLUMES</vt:lpstr>
      <vt:lpstr>VOLUMES</vt:lpstr>
      <vt:lpstr>PowerPoint Presentation</vt:lpstr>
      <vt:lpstr>PowerPoint Presentation</vt:lpstr>
      <vt:lpstr>PowerPoint Presentation</vt:lpstr>
      <vt:lpstr>PowerPoint Presentation</vt:lpstr>
      <vt:lpstr>VOLUMES</vt:lpstr>
      <vt:lpstr>VOLUMES</vt:lpstr>
      <vt:lpstr>VOLUMES</vt:lpstr>
      <vt:lpstr>PowerPoint Presentation</vt:lpstr>
      <vt:lpstr>VOLUMES</vt:lpstr>
      <vt:lpstr>VOLUMES</vt:lpstr>
      <vt:lpstr>VOLUMES</vt:lpstr>
      <vt:lpstr>VOLUMES</vt:lpstr>
      <vt:lpstr>DOUBLE INTEGRAL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K P V Patil</dc:creator>
  <cp:lastModifiedBy>Lenovo</cp:lastModifiedBy>
  <cp:revision>142</cp:revision>
  <dcterms:modified xsi:type="dcterms:W3CDTF">2022-07-27T03:34:31Z</dcterms:modified>
</cp:coreProperties>
</file>